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50A02-C224-2EA5-1B80-C46E13609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700D6D-2525-8D8C-32D8-F5A141CAA6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467ED-570B-215D-7D83-AF2546678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49124-48EA-8B83-D74A-90EE1C687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8FA28-09CA-DC4E-E874-F0FDE0349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752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E78D9-87A2-3C52-53CD-059A9F6A1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D6577D-769E-3973-D247-25BB044888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A0F8A-7C13-AE5E-747D-8FE1C744B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416144-4E8D-192B-F5FC-C5C9A8DD5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2DF743-8157-1099-5472-25607D188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252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B31129-91CB-C471-C052-8BFC5440FB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65272-15B5-2D77-F785-F7A2433A3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443C4-CC5F-43B5-F7AF-4BFF898B9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D968C-90D0-7821-0713-972A7CB63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E4051-5104-8668-223E-EE3E8D1E1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264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- 01 - 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BA3DF7-FB33-82A1-FBF0-57EC437C947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92508" y="1649797"/>
            <a:ext cx="10944000" cy="68948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200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600">
                <a:latin typeface="Arial Rounded MT Bold" panose="020F0704030504030204" pitchFamily="34" charset="77"/>
              </a:defRPr>
            </a:lvl2pPr>
            <a:lvl3pPr>
              <a:buNone/>
              <a:defRPr sz="1600">
                <a:latin typeface="Arial Rounded MT Bold" panose="020F0704030504030204" pitchFamily="34" charset="77"/>
              </a:defRPr>
            </a:lvl3pPr>
            <a:lvl4pPr>
              <a:buNone/>
              <a:defRPr sz="1600">
                <a:latin typeface="Arial Rounded MT Bold" panose="020F0704030504030204" pitchFamily="34" charset="77"/>
              </a:defRPr>
            </a:lvl4pPr>
            <a:lvl5pPr>
              <a:buNone/>
              <a:defRPr sz="1600">
                <a:latin typeface="Arial Rounded MT Bold" panose="020F0704030504030204" pitchFamily="34" charset="77"/>
              </a:defRPr>
            </a:lvl5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F88F125-EEC5-A503-8DCB-8B82A2781D7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2508" y="382054"/>
            <a:ext cx="10944000" cy="11880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sz="3200" b="0" i="0" kern="1200" baseline="0" dirty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 Rounded MT Bold" panose="020F0704030504030204" pitchFamily="34" charset="77"/>
              </a:defRPr>
            </a:lvl2pPr>
            <a:lvl3pPr>
              <a:defRPr>
                <a:solidFill>
                  <a:schemeClr val="bg1"/>
                </a:solidFill>
                <a:latin typeface="Arial Rounded MT Bold" panose="020F0704030504030204" pitchFamily="34" charset="77"/>
              </a:defRPr>
            </a:lvl3pPr>
            <a:lvl4pPr>
              <a:defRPr>
                <a:solidFill>
                  <a:schemeClr val="bg1"/>
                </a:solidFill>
                <a:latin typeface="Arial Rounded MT Bold" panose="020F0704030504030204" pitchFamily="34" charset="77"/>
              </a:defRPr>
            </a:lvl4pPr>
            <a:lvl5pPr>
              <a:defRPr>
                <a:solidFill>
                  <a:schemeClr val="bg1"/>
                </a:solidFill>
                <a:latin typeface="Arial Rounded MT Bold" panose="020F0704030504030204" pitchFamily="34" charset="77"/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title </a:t>
            </a:r>
            <a:br>
              <a:rPr lang="en-GB"/>
            </a:br>
            <a:r>
              <a:rPr lang="en-GB"/>
              <a:t>and second line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BBD7A7-70AB-718E-878F-BB56FA3AD4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5478" y="2484852"/>
            <a:ext cx="10913305" cy="385631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None/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chemeClr val="tx2"/>
              </a:buClr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Clr>
                <a:schemeClr val="tx2"/>
              </a:buClr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49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1A1AF-836B-1277-A64D-7BC89AED6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B6932-446C-031D-12F3-1FF00C2EB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784FC-D2CE-8310-D38B-FC4380FCB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5EAB7-AE91-DFAB-AF30-59856C01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01A7B-CA6B-4A55-9439-87025226B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705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988C3-728E-4260-8E05-5A2ABE9E4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00C31-D19A-359B-4889-9CCBBCB1C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0223C-4F62-4868-80F1-8C1DC61BB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59095-D0CC-4CA2-8FE1-91EECBDB6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A77CA-14AC-D982-41C0-BDFFD21EE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202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285A4-2815-A216-9D2F-216313131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4F40A-6D6D-F462-001B-01C1972891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66F121-01BF-3BF0-B881-D194A8093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B73E6-C043-FA53-BC50-E5F36F74E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33F348-0AD5-4603-E981-89C672A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E48E5-92BC-2012-88C2-5D995348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34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58849-9078-2E38-93C9-9073D8B3E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4EE31-5125-7F1A-3265-6093ACE87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D746C4-5E93-BCE7-311F-42BAB3D1D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D27E56-492C-68E9-6D37-CFEBECF2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07116E-ABA0-8E9C-A42D-7AA7614ED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FC5A6A-3C8A-0568-D48B-D0C59154E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F3C61C-3E07-2905-5EA4-59863705A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6D2BEB-5A10-1D7E-89C1-BA97600C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234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588BC-C094-0C85-EEE0-A501C3A31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1AF90-14BB-B42F-9981-692C8E5CA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03BF3A-3151-B7CF-A52F-2E1C15589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A6021-AB5F-AB14-7FEB-D91C43C47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50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C348AA-5542-87AA-1CB0-54BF127C3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A46795-73E1-019E-5953-D9A27CB2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853D3-40ED-A164-B523-95B4D4E74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884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90BA4-870F-02A4-E9ED-95DBB5373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A473B-A0E2-2622-2ACF-7B90B6469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B5BBEF-E04A-559A-733E-A36FED688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275BE3-1776-2434-EB94-6DDB47A6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B5BC9-91C8-877B-A6D1-AE47A70DF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32F76-7508-E53C-9E01-4839E6B40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74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7954-CCC0-F876-98A5-23CCA044D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5B9EA6-8D8C-5FA5-9351-314250EC1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65D593-4E21-1B8E-D3A4-4206A9C3F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B13383-7132-8F51-FB2A-303EBF2B4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5F839A-AA41-379C-4ECC-F901459DE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8027A7-8905-72DD-8E83-6CDD68E32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147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EEC303-858E-E03E-17FF-4B9855F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26B27-60BE-E7F9-6417-45A06F5CB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B5C6D-25F3-4733-E211-72F8A802E9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284AA8-10C2-47C5-8530-B7D7BCF6DAA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AB42F-B1CC-1265-C70E-C54A563A1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C1992-B5AD-EFEE-8267-678759000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6D6C84-0D00-43F1-95C9-4B3D399A2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88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3518C-6AF3-97FC-9ABB-D73A16D65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7225630-1A3A-583B-9F96-C309B55AA5EC}"/>
              </a:ext>
            </a:extLst>
          </p:cNvPr>
          <p:cNvSpPr/>
          <p:nvPr/>
        </p:nvSpPr>
        <p:spPr>
          <a:xfrm>
            <a:off x="4174553" y="1518439"/>
            <a:ext cx="4338568" cy="4920918"/>
          </a:xfrm>
          <a:prstGeom prst="rect">
            <a:avLst/>
          </a:prstGeom>
          <a:solidFill>
            <a:srgbClr val="DA99C2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7CCA40F-7BA2-AFE3-5F97-046DE1C590E4}"/>
              </a:ext>
            </a:extLst>
          </p:cNvPr>
          <p:cNvSpPr/>
          <p:nvPr/>
        </p:nvSpPr>
        <p:spPr>
          <a:xfrm>
            <a:off x="4132962" y="1518438"/>
            <a:ext cx="4377407" cy="4912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" name="Round Single Corner of Rectangle 23">
            <a:extLst>
              <a:ext uri="{FF2B5EF4-FFF2-40B4-BE49-F238E27FC236}">
                <a16:creationId xmlns:a16="http://schemas.microsoft.com/office/drawing/2014/main" id="{66A693CB-B372-C40F-704F-C1DB65DE8D79}"/>
              </a:ext>
            </a:extLst>
          </p:cNvPr>
          <p:cNvSpPr/>
          <p:nvPr/>
        </p:nvSpPr>
        <p:spPr>
          <a:xfrm flipV="1">
            <a:off x="8562741" y="1509708"/>
            <a:ext cx="3576583" cy="4920917"/>
          </a:xfrm>
          <a:prstGeom prst="round1Rect">
            <a:avLst>
              <a:gd name="adj" fmla="val 10044"/>
            </a:avLst>
          </a:prstGeom>
          <a:solidFill>
            <a:srgbClr val="D5CCE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3" name="Round Single Corner of Rectangle 25">
            <a:extLst>
              <a:ext uri="{FF2B5EF4-FFF2-40B4-BE49-F238E27FC236}">
                <a16:creationId xmlns:a16="http://schemas.microsoft.com/office/drawing/2014/main" id="{9305EE66-5C3E-E50E-07C7-C30A36B8032E}"/>
              </a:ext>
            </a:extLst>
          </p:cNvPr>
          <p:cNvSpPr/>
          <p:nvPr/>
        </p:nvSpPr>
        <p:spPr>
          <a:xfrm flipH="1" flipV="1">
            <a:off x="515108" y="1516720"/>
            <a:ext cx="3608472" cy="4922636"/>
          </a:xfrm>
          <a:prstGeom prst="round1Rect">
            <a:avLst>
              <a:gd name="adj" fmla="val 10044"/>
            </a:avLst>
          </a:prstGeom>
          <a:solidFill>
            <a:srgbClr val="D5CCE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ound Same-side Corner of Rectangle 8">
            <a:extLst>
              <a:ext uri="{FF2B5EF4-FFF2-40B4-BE49-F238E27FC236}">
                <a16:creationId xmlns:a16="http://schemas.microsoft.com/office/drawing/2014/main" id="{5BFA7BD4-31F0-A2A6-B518-E5B5EDC4EAD5}"/>
              </a:ext>
            </a:extLst>
          </p:cNvPr>
          <p:cNvSpPr/>
          <p:nvPr/>
        </p:nvSpPr>
        <p:spPr>
          <a:xfrm>
            <a:off x="8561355" y="1204991"/>
            <a:ext cx="3564081" cy="237339"/>
          </a:xfrm>
          <a:prstGeom prst="round2SameRect">
            <a:avLst>
              <a:gd name="adj1" fmla="val 37050"/>
              <a:gd name="adj2" fmla="val 0"/>
            </a:avLst>
          </a:prstGeom>
          <a:solidFill>
            <a:srgbClr val="65A70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5CD8ECFB-99A5-EB74-6C0A-8DF1B12A510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54531" y="63780"/>
            <a:ext cx="10944000" cy="524756"/>
          </a:xfrm>
        </p:spPr>
        <p:txBody>
          <a:bodyPr/>
          <a:lstStyle/>
          <a:p>
            <a:r>
              <a:rPr lang="en-GB" dirty="0"/>
              <a:t>Sciensus Mobilisation Support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15010-83B7-510F-26B8-2112B5C228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864" y="2441482"/>
            <a:ext cx="3596021" cy="22333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1200"/>
              <a:t>This approach allows you to: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/>
              <a:t>Achieve </a:t>
            </a:r>
            <a:r>
              <a:rPr lang="en-GB" sz="1200" b="1"/>
              <a:t>next-delivery</a:t>
            </a:r>
            <a:r>
              <a:rPr lang="en-GB" sz="1200"/>
              <a:t> cost savings rather than waiting for prescription expiry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/>
              <a:t>Reduce </a:t>
            </a:r>
            <a:r>
              <a:rPr lang="en-GB" sz="1200" b="1"/>
              <a:t>admin burden </a:t>
            </a:r>
            <a:r>
              <a:rPr lang="en-GB" sz="1200"/>
              <a:t>through:</a:t>
            </a:r>
          </a:p>
          <a:p>
            <a:pPr marL="742950" lvl="1" indent="-285750">
              <a:lnSpc>
                <a:spcPct val="100000"/>
              </a:lnSpc>
            </a:pPr>
            <a:r>
              <a:rPr lang="en-GB" sz="1200">
                <a:ea typeface="Calibri" panose="020F0502020204030204" pitchFamily="34" charset="0"/>
              </a:rPr>
              <a:t>Hospital‑approved patient letters</a:t>
            </a:r>
          </a:p>
          <a:p>
            <a:pPr marL="742950" lvl="1" indent="-285750">
              <a:lnSpc>
                <a:spcPct val="100000"/>
              </a:lnSpc>
            </a:pPr>
            <a:r>
              <a:rPr lang="en-GB" sz="1200">
                <a:ea typeface="Calibri" panose="020F0502020204030204" pitchFamily="34" charset="0"/>
              </a:rPr>
              <a:t>Pre‑populated prescription templates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/>
              <a:t>Experience a smooth, low‑disruption transition for both </a:t>
            </a:r>
            <a:r>
              <a:rPr lang="en-GB" sz="1200" b="1"/>
              <a:t>clinical</a:t>
            </a:r>
            <a:r>
              <a:rPr lang="en-GB" sz="1200"/>
              <a:t> teams and </a:t>
            </a:r>
            <a:r>
              <a:rPr lang="en-GB" sz="1200" b="1"/>
              <a:t>patients</a:t>
            </a:r>
          </a:p>
          <a:p>
            <a:endParaRPr lang="en-GB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44559C7-FC1A-6FB9-EE3B-2F29F1AAF9BF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8588807" y="1563721"/>
            <a:ext cx="363724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1000"/>
              </a:spcBef>
              <a:spcAft>
                <a:spcPts val="800"/>
              </a:spcAft>
              <a:buClr>
                <a:schemeClr val="tx2"/>
              </a:buClr>
              <a:buNone/>
            </a:pP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Full mobilisation support to ensure a </a:t>
            </a:r>
            <a:r>
              <a:rPr lang="en-GB" sz="1200" b="1">
                <a:latin typeface="Calibri" panose="020F0502020204030204" pitchFamily="34" charset="0"/>
                <a:cs typeface="Calibri" panose="020F0502020204030204" pitchFamily="34" charset="0"/>
              </a:rPr>
              <a:t>safe, efficient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transfer of large patient cohorts from another provider. This can include switching patients from Outpatient Pharmacy to Homecare.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8F2151-F7D8-D1C5-30CB-AFE6960EC6A6}"/>
              </a:ext>
            </a:extLst>
          </p:cNvPr>
          <p:cNvSpPr txBox="1"/>
          <p:nvPr/>
        </p:nvSpPr>
        <p:spPr>
          <a:xfrm>
            <a:off x="532608" y="548488"/>
            <a:ext cx="1157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Aligned to NHS Best‑Value Biosimilar targets, (</a:t>
            </a:r>
            <a:r>
              <a:rPr lang="en-GB" sz="1200" b="1">
                <a:latin typeface="Calibri" panose="020F0502020204030204" pitchFamily="34" charset="0"/>
                <a:cs typeface="Calibri" panose="020F0502020204030204" pitchFamily="34" charset="0"/>
              </a:rPr>
              <a:t>100%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of new patients on best‑value biosimilar within 3 months of launch, </a:t>
            </a:r>
            <a:r>
              <a:rPr lang="en-GB" sz="1200" b="1">
                <a:latin typeface="Calibri" panose="020F0502020204030204" pitchFamily="34" charset="0"/>
                <a:cs typeface="Calibri" panose="020F0502020204030204" pitchFamily="34" charset="0"/>
              </a:rPr>
              <a:t>80%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of existing patients switched within 10 months) our mobilisation support is designed to help you meet - and exceed - national expectations. All Sciensus switching tools support </a:t>
            </a:r>
            <a:r>
              <a:rPr lang="en-GB" sz="1200" b="1">
                <a:latin typeface="Calibri" panose="020F0502020204030204" pitchFamily="34" charset="0"/>
                <a:cs typeface="Calibri" panose="020F0502020204030204" pitchFamily="34" charset="0"/>
              </a:rPr>
              <a:t>biosimilar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GB" sz="1200" b="1">
                <a:latin typeface="Calibri" panose="020F0502020204030204" pitchFamily="34" charset="0"/>
                <a:cs typeface="Calibri" panose="020F0502020204030204" pitchFamily="34" charset="0"/>
              </a:rPr>
              <a:t> generic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brand switches and can be deployed across outpatient‑to‑homecare transitions, including IV‑to‑SC switches on homecare.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250AEA-6959-783D-3F51-85E2427B76B4}"/>
              </a:ext>
            </a:extLst>
          </p:cNvPr>
          <p:cNvSpPr txBox="1"/>
          <p:nvPr/>
        </p:nvSpPr>
        <p:spPr>
          <a:xfrm>
            <a:off x="488955" y="1567484"/>
            <a:ext cx="3681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  <a:spcAft>
                <a:spcPts val="800"/>
              </a:spcAft>
              <a:buClr>
                <a:schemeClr val="tx2"/>
              </a:buClr>
            </a:pP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For existing Sciensus patients, we offer a proven, automated </a:t>
            </a:r>
            <a:r>
              <a:rPr lang="en-GB" sz="1200" b="1">
                <a:latin typeface="Calibri" panose="020F0502020204030204" pitchFamily="34" charset="0"/>
                <a:cs typeface="Calibri" panose="020F0502020204030204" pitchFamily="34" charset="0"/>
              </a:rPr>
              <a:t>lift‑and‑shift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model – pioneered by Sciensus in response to NHS feedback and developed early to support seamless transitions across multiple pathways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F44B01B-CB2E-A087-8BED-F3C7F6029B95}"/>
              </a:ext>
            </a:extLst>
          </p:cNvPr>
          <p:cNvSpPr/>
          <p:nvPr/>
        </p:nvSpPr>
        <p:spPr>
          <a:xfrm>
            <a:off x="656973" y="4699079"/>
            <a:ext cx="1669865" cy="756000"/>
          </a:xfrm>
          <a:prstGeom prst="roundRect">
            <a:avLst/>
          </a:prstGeom>
          <a:solidFill>
            <a:srgbClr val="65A7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Trigger</a:t>
            </a:r>
            <a:b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ker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Hospital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switch decision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8EE708C-12A0-BAE6-A5D8-0EC398A5C140}"/>
              </a:ext>
            </a:extLst>
          </p:cNvPr>
          <p:cNvSpPr/>
          <p:nvPr/>
        </p:nvSpPr>
        <p:spPr>
          <a:xfrm>
            <a:off x="654531" y="5553512"/>
            <a:ext cx="1669865" cy="756000"/>
          </a:xfrm>
          <a:prstGeom prst="roundRect">
            <a:avLst/>
          </a:prstGeom>
          <a:solidFill>
            <a:srgbClr val="65A7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</a:t>
            </a:r>
            <a:b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Lift and Shift process including patient comms and pre-pops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7F94A6-FB15-CE00-EC61-5612F13C00E1}"/>
              </a:ext>
            </a:extLst>
          </p:cNvPr>
          <p:cNvSpPr/>
          <p:nvPr/>
        </p:nvSpPr>
        <p:spPr>
          <a:xfrm>
            <a:off x="2368416" y="4714657"/>
            <a:ext cx="1669865" cy="756000"/>
          </a:xfrm>
          <a:prstGeom prst="roundRect">
            <a:avLst/>
          </a:prstGeom>
          <a:solidFill>
            <a:srgbClr val="65A7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Channel</a:t>
            </a:r>
            <a:b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Sciensus mobilisation support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9E6D8A6-A01F-36C9-303F-F2F6DC928A65}"/>
              </a:ext>
            </a:extLst>
          </p:cNvPr>
          <p:cNvSpPr/>
          <p:nvPr/>
        </p:nvSpPr>
        <p:spPr>
          <a:xfrm>
            <a:off x="2367827" y="5553512"/>
            <a:ext cx="1669865" cy="756000"/>
          </a:xfrm>
          <a:prstGeom prst="roundRect">
            <a:avLst>
              <a:gd name="adj" fmla="val 19334"/>
            </a:avLst>
          </a:prstGeom>
          <a:solidFill>
            <a:srgbClr val="65A7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Reward</a:t>
            </a:r>
            <a:b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Next delivery savings &amp; rapid switch compliance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0CB44271-2255-1AD1-74F6-5BD525FA6C31}"/>
              </a:ext>
            </a:extLst>
          </p:cNvPr>
          <p:cNvSpPr txBox="1">
            <a:spLocks/>
          </p:cNvSpPr>
          <p:nvPr/>
        </p:nvSpPr>
        <p:spPr>
          <a:xfrm>
            <a:off x="8554712" y="2363354"/>
            <a:ext cx="3564082" cy="24583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b="1"/>
              <a:t>Hospital-approved</a:t>
            </a:r>
            <a:r>
              <a:rPr lang="en-GB" sz="1200"/>
              <a:t> patient letters to reassure and guide patients through the change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b="1"/>
              <a:t>Bulk registration </a:t>
            </a:r>
            <a:r>
              <a:rPr lang="en-GB" sz="1200"/>
              <a:t>via exit data, removing the need for individual forms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/>
              <a:t>Access to Sciensus </a:t>
            </a:r>
            <a:r>
              <a:rPr lang="en-GB" sz="1200" b="1"/>
              <a:t>Non-Medical Prescribers </a:t>
            </a:r>
            <a:r>
              <a:rPr lang="en-GB" sz="1200"/>
              <a:t>to issue continuation prescriptions, reducing clinical workload and helping to achieve next-delivery savings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b="1">
                <a:ea typeface="Calibri" panose="020F0502020204030204" pitchFamily="34" charset="0"/>
              </a:rPr>
              <a:t>Pre‑populated </a:t>
            </a:r>
            <a:r>
              <a:rPr lang="en-GB" sz="1200">
                <a:ea typeface="Calibri" panose="020F0502020204030204" pitchFamily="34" charset="0"/>
              </a:rPr>
              <a:t>prescription templates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43D1354-20C7-DBB8-1770-88A29FB29E2E}"/>
              </a:ext>
            </a:extLst>
          </p:cNvPr>
          <p:cNvSpPr/>
          <p:nvPr/>
        </p:nvSpPr>
        <p:spPr>
          <a:xfrm>
            <a:off x="8628922" y="4718566"/>
            <a:ext cx="1669865" cy="756000"/>
          </a:xfrm>
          <a:prstGeom prst="roundRect">
            <a:avLst/>
          </a:prstGeom>
          <a:solidFill>
            <a:srgbClr val="65A7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Trigger</a:t>
            </a:r>
            <a:b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200" ker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Hospital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change of homecare provider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AD1CC8E-B00E-81E3-684F-16D3411B23FE}"/>
              </a:ext>
            </a:extLst>
          </p:cNvPr>
          <p:cNvSpPr/>
          <p:nvPr/>
        </p:nvSpPr>
        <p:spPr>
          <a:xfrm>
            <a:off x="8628922" y="5585741"/>
            <a:ext cx="1669865" cy="756000"/>
          </a:xfrm>
          <a:prstGeom prst="roundRect">
            <a:avLst/>
          </a:prstGeom>
          <a:solidFill>
            <a:srgbClr val="65A7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</a:t>
            </a:r>
            <a:b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Bulk registration + NMP prescribing + patient comms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2F4CF03-E051-6F2E-71AA-8E14A564945C}"/>
              </a:ext>
            </a:extLst>
          </p:cNvPr>
          <p:cNvSpPr/>
          <p:nvPr/>
        </p:nvSpPr>
        <p:spPr>
          <a:xfrm>
            <a:off x="10342646" y="4718566"/>
            <a:ext cx="1669865" cy="756000"/>
          </a:xfrm>
          <a:prstGeom prst="roundRect">
            <a:avLst/>
          </a:prstGeom>
          <a:solidFill>
            <a:srgbClr val="65A7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Channel</a:t>
            </a:r>
            <a:b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Exit data &amp; Sciensus registration support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054A76C-6DC6-123E-8551-74EDD61BA271}"/>
              </a:ext>
            </a:extLst>
          </p:cNvPr>
          <p:cNvSpPr/>
          <p:nvPr/>
        </p:nvSpPr>
        <p:spPr>
          <a:xfrm>
            <a:off x="10359913" y="5585741"/>
            <a:ext cx="1669865" cy="756000"/>
          </a:xfrm>
          <a:prstGeom prst="roundRect">
            <a:avLst>
              <a:gd name="adj" fmla="val 19334"/>
            </a:avLst>
          </a:prstGeom>
          <a:solidFill>
            <a:srgbClr val="65A7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Reward</a:t>
            </a:r>
            <a:b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Faster onboarding + reduced clinical admin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42AC280-FE76-33FA-9AF0-DDD843FBAD24}"/>
              </a:ext>
            </a:extLst>
          </p:cNvPr>
          <p:cNvSpPr/>
          <p:nvPr/>
        </p:nvSpPr>
        <p:spPr>
          <a:xfrm>
            <a:off x="4243017" y="4768838"/>
            <a:ext cx="4210376" cy="1561890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GB" kern="0">
              <a:solidFill>
                <a:srgbClr val="FFFFFF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6297F54-6AF6-75C1-B07E-938B36AC9086}"/>
              </a:ext>
            </a:extLst>
          </p:cNvPr>
          <p:cNvSpPr txBox="1"/>
          <p:nvPr/>
        </p:nvSpPr>
        <p:spPr>
          <a:xfrm>
            <a:off x="4243017" y="4789994"/>
            <a:ext cx="4210376" cy="58541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40000"/>
              </a:lnSpc>
              <a:spcAft>
                <a:spcPts val="800"/>
              </a:spcAft>
            </a:pPr>
            <a:r>
              <a:rPr lang="en-GB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</a:t>
            </a:r>
            <a:r>
              <a:rPr lang="en-GB" sz="1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Dedicated Mobilisation Manager </a:t>
            </a:r>
            <a:r>
              <a:rPr lang="en-GB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oversees the entire process end-to-end, ensuring: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0790B6-0B98-CA70-8802-9372A456572A}"/>
              </a:ext>
            </a:extLst>
          </p:cNvPr>
          <p:cNvSpPr txBox="1"/>
          <p:nvPr/>
        </p:nvSpPr>
        <p:spPr>
          <a:xfrm>
            <a:off x="4319979" y="5440057"/>
            <a:ext cx="4231981" cy="77482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Clear communication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 alignment with NHS switching targets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Efficient timelines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seamless, patient‑centred transition</a:t>
            </a:r>
          </a:p>
        </p:txBody>
      </p:sp>
      <p:sp>
        <p:nvSpPr>
          <p:cNvPr id="50" name="Round Same-side Corner of Rectangle 8">
            <a:extLst>
              <a:ext uri="{FF2B5EF4-FFF2-40B4-BE49-F238E27FC236}">
                <a16:creationId xmlns:a16="http://schemas.microsoft.com/office/drawing/2014/main" id="{37D38B47-8D49-C698-25F1-CD94560F3E12}"/>
              </a:ext>
            </a:extLst>
          </p:cNvPr>
          <p:cNvSpPr/>
          <p:nvPr/>
        </p:nvSpPr>
        <p:spPr>
          <a:xfrm>
            <a:off x="515108" y="1219021"/>
            <a:ext cx="3599723" cy="237339"/>
          </a:xfrm>
          <a:prstGeom prst="round2SameRect">
            <a:avLst>
              <a:gd name="adj1" fmla="val 37050"/>
              <a:gd name="adj2" fmla="val 0"/>
            </a:avLst>
          </a:prstGeom>
          <a:solidFill>
            <a:srgbClr val="65A70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Text Placeholder 7">
            <a:extLst>
              <a:ext uri="{FF2B5EF4-FFF2-40B4-BE49-F238E27FC236}">
                <a16:creationId xmlns:a16="http://schemas.microsoft.com/office/drawing/2014/main" id="{820C5DE8-1039-65B6-AFAF-7E01CE8902D8}"/>
              </a:ext>
            </a:extLst>
          </p:cNvPr>
          <p:cNvSpPr txBox="1">
            <a:spLocks/>
          </p:cNvSpPr>
          <p:nvPr/>
        </p:nvSpPr>
        <p:spPr>
          <a:xfrm>
            <a:off x="9684246" y="1156045"/>
            <a:ext cx="2172481" cy="4603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GB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Provider Switches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005AF956-493E-4BE0-BE92-07FF3471CF88}"/>
              </a:ext>
            </a:extLst>
          </p:cNvPr>
          <p:cNvSpPr txBox="1">
            <a:spLocks/>
          </p:cNvSpPr>
          <p:nvPr/>
        </p:nvSpPr>
        <p:spPr>
          <a:xfrm>
            <a:off x="736585" y="1193734"/>
            <a:ext cx="3336520" cy="262176"/>
          </a:xfrm>
          <a:prstGeom prst="rect">
            <a:avLst/>
          </a:prstGeom>
        </p:spPr>
        <p:txBody>
          <a:bodyPr>
            <a:no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>
                <a:solidFill>
                  <a:schemeClr val="bg1"/>
                </a:solidFill>
              </a:rPr>
              <a:t>Biosimilar &amp; Generic Switching Support</a:t>
            </a:r>
          </a:p>
          <a:p>
            <a:endParaRPr lang="en-GB"/>
          </a:p>
        </p:txBody>
      </p:sp>
      <p:sp>
        <p:nvSpPr>
          <p:cNvPr id="7" name="Round Same-side Corner of Rectangle 42">
            <a:extLst>
              <a:ext uri="{FF2B5EF4-FFF2-40B4-BE49-F238E27FC236}">
                <a16:creationId xmlns:a16="http://schemas.microsoft.com/office/drawing/2014/main" id="{A6D7E58E-2C24-3028-F8BB-9E1825194F1F}"/>
              </a:ext>
            </a:extLst>
          </p:cNvPr>
          <p:cNvSpPr/>
          <p:nvPr/>
        </p:nvSpPr>
        <p:spPr>
          <a:xfrm>
            <a:off x="4174554" y="1211229"/>
            <a:ext cx="4338567" cy="237340"/>
          </a:xfrm>
          <a:prstGeom prst="round2SameRect">
            <a:avLst>
              <a:gd name="adj1" fmla="val 37050"/>
              <a:gd name="adj2" fmla="val 0"/>
            </a:avLst>
          </a:prstGeom>
          <a:solidFill>
            <a:srgbClr val="A20067"/>
          </a:solidFill>
        </p:spPr>
        <p:txBody>
          <a:bodyPr wrap="square" lIns="0" tIns="0" rIns="0" bIns="0" rtlCol="0"/>
          <a:lstStyle/>
          <a:p>
            <a:endParaRPr lang="en-US" kern="0">
              <a:solidFill>
                <a:srgbClr val="4B2078"/>
              </a:solidFill>
              <a:latin typeface="Arial" panose="020B06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7A4379-8FF3-E937-8DCE-A11F5D0BCC32}"/>
              </a:ext>
            </a:extLst>
          </p:cNvPr>
          <p:cNvSpPr txBox="1"/>
          <p:nvPr/>
        </p:nvSpPr>
        <p:spPr>
          <a:xfrm>
            <a:off x="4492088" y="1221634"/>
            <a:ext cx="3874989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tabLst>
                <a:tab pos="1954213" algn="l"/>
              </a:tabLst>
            </a:pPr>
            <a:r>
              <a:rPr lang="en-US" sz="1300" b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Dedicated Mobilisation Manager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408425B-9C3C-54DB-49C1-3F48E70E3BE7}"/>
              </a:ext>
            </a:extLst>
          </p:cNvPr>
          <p:cNvSpPr txBox="1"/>
          <p:nvPr/>
        </p:nvSpPr>
        <p:spPr>
          <a:xfrm>
            <a:off x="5970550" y="1782966"/>
            <a:ext cx="915912" cy="40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Trigger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6CA53B3-8C67-1C51-4BD1-D48C6870491B}"/>
              </a:ext>
            </a:extLst>
          </p:cNvPr>
          <p:cNvGrpSpPr/>
          <p:nvPr/>
        </p:nvGrpSpPr>
        <p:grpSpPr>
          <a:xfrm>
            <a:off x="4476695" y="1362075"/>
            <a:ext cx="3718542" cy="3512731"/>
            <a:chOff x="3916396" y="534263"/>
            <a:chExt cx="3554656" cy="3542437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F4E9B292-4717-E055-3D01-839CF08570C3}"/>
                </a:ext>
              </a:extLst>
            </p:cNvPr>
            <p:cNvSpPr/>
            <p:nvPr/>
          </p:nvSpPr>
          <p:spPr>
            <a:xfrm rot="11081039">
              <a:off x="4023759" y="534263"/>
              <a:ext cx="3352800" cy="340995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038411"/>
                <a:gd name="adj5" fmla="val 125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Arrow: Circular 12">
              <a:extLst>
                <a:ext uri="{FF2B5EF4-FFF2-40B4-BE49-F238E27FC236}">
                  <a16:creationId xmlns:a16="http://schemas.microsoft.com/office/drawing/2014/main" id="{DB7472C4-BB89-DFEC-F501-6A1BC29697FC}"/>
                </a:ext>
              </a:extLst>
            </p:cNvPr>
            <p:cNvSpPr/>
            <p:nvPr/>
          </p:nvSpPr>
          <p:spPr>
            <a:xfrm rot="6143836">
              <a:off x="4017324" y="480096"/>
              <a:ext cx="3352800" cy="355465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5513239"/>
                <a:gd name="adj5" fmla="val 12500"/>
              </a:avLst>
            </a:prstGeom>
            <a:solidFill>
              <a:srgbClr val="D5C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08FDA97C-1A09-E23B-B040-2F4D1DEE5A91}"/>
                </a:ext>
              </a:extLst>
            </p:cNvPr>
            <p:cNvSpPr/>
            <p:nvPr/>
          </p:nvSpPr>
          <p:spPr>
            <a:xfrm rot="596159">
              <a:off x="4095750" y="666750"/>
              <a:ext cx="3352800" cy="3409950"/>
            </a:xfrm>
            <a:prstGeom prst="circularArrow">
              <a:avLst>
                <a:gd name="adj1" fmla="val 10824"/>
                <a:gd name="adj2" fmla="val 541899"/>
                <a:gd name="adj3" fmla="val 20496739"/>
                <a:gd name="adj4" fmla="val 15322489"/>
                <a:gd name="adj5" fmla="val 1185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Arrow: Circular 14">
              <a:extLst>
                <a:ext uri="{FF2B5EF4-FFF2-40B4-BE49-F238E27FC236}">
                  <a16:creationId xmlns:a16="http://schemas.microsoft.com/office/drawing/2014/main" id="{F1E8116C-DE1D-57B4-480F-5D0380AE81C4}"/>
                </a:ext>
              </a:extLst>
            </p:cNvPr>
            <p:cNvSpPr/>
            <p:nvPr/>
          </p:nvSpPr>
          <p:spPr>
            <a:xfrm rot="16998036">
              <a:off x="4017325" y="666750"/>
              <a:ext cx="3352800" cy="340995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5112531"/>
                <a:gd name="adj5" fmla="val 12500"/>
              </a:avLst>
            </a:prstGeom>
            <a:solidFill>
              <a:srgbClr val="D5C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128809E-B5D6-423F-7962-470A003DF353}"/>
                </a:ext>
              </a:extLst>
            </p:cNvPr>
            <p:cNvSpPr/>
            <p:nvPr/>
          </p:nvSpPr>
          <p:spPr>
            <a:xfrm rot="281392">
              <a:off x="4083616" y="2083443"/>
              <a:ext cx="832709" cy="499699"/>
            </a:xfrm>
            <a:prstGeom prst="triangle">
              <a:avLst>
                <a:gd name="adj" fmla="val 3965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DE2FFA9-587E-C5D1-E836-6D5AD6EBE8EC}"/>
              </a:ext>
            </a:extLst>
          </p:cNvPr>
          <p:cNvSpPr txBox="1"/>
          <p:nvPr/>
        </p:nvSpPr>
        <p:spPr>
          <a:xfrm>
            <a:off x="4654882" y="3052752"/>
            <a:ext cx="929877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lang="en-GB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Reward</a:t>
            </a: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7C9ECC4F-1AB7-0357-BDE9-1DF2F7C16C36}"/>
              </a:ext>
            </a:extLst>
          </p:cNvPr>
          <p:cNvSpPr/>
          <p:nvPr/>
        </p:nvSpPr>
        <p:spPr>
          <a:xfrm rot="10800000">
            <a:off x="7325679" y="2971799"/>
            <a:ext cx="857514" cy="446886"/>
          </a:xfrm>
          <a:prstGeom prst="triangle">
            <a:avLst>
              <a:gd name="adj" fmla="val 544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78FD7F-F734-159B-54A9-792E2F6E22A0}"/>
              </a:ext>
            </a:extLst>
          </p:cNvPr>
          <p:cNvSpPr txBox="1"/>
          <p:nvPr/>
        </p:nvSpPr>
        <p:spPr>
          <a:xfrm>
            <a:off x="7350515" y="2846658"/>
            <a:ext cx="840299" cy="371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lang="en-GB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Channel</a:t>
            </a: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40E8C9A0-8AA0-8B29-6602-A064F7D53646}"/>
              </a:ext>
            </a:extLst>
          </p:cNvPr>
          <p:cNvSpPr/>
          <p:nvPr/>
        </p:nvSpPr>
        <p:spPr>
          <a:xfrm rot="6404181">
            <a:off x="6007213" y="1771403"/>
            <a:ext cx="857514" cy="495517"/>
          </a:xfrm>
          <a:prstGeom prst="triangle">
            <a:avLst>
              <a:gd name="adj" fmla="val 39657"/>
            </a:avLst>
          </a:prstGeom>
          <a:solidFill>
            <a:srgbClr val="D5CC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7A59A2-FB59-F99A-21B0-5E4380A20E6F}"/>
              </a:ext>
            </a:extLst>
          </p:cNvPr>
          <p:cNvSpPr txBox="1"/>
          <p:nvPr/>
        </p:nvSpPr>
        <p:spPr>
          <a:xfrm>
            <a:off x="5977824" y="1708046"/>
            <a:ext cx="758120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lang="en-GB" sz="1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Trigger</a:t>
            </a:r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D71514A7-5138-12A1-106C-72199C195665}"/>
              </a:ext>
            </a:extLst>
          </p:cNvPr>
          <p:cNvSpPr/>
          <p:nvPr/>
        </p:nvSpPr>
        <p:spPr>
          <a:xfrm rot="16713414">
            <a:off x="5760483" y="3974101"/>
            <a:ext cx="787889" cy="629684"/>
          </a:xfrm>
          <a:prstGeom prst="triangle">
            <a:avLst>
              <a:gd name="adj" fmla="val 39657"/>
            </a:avLst>
          </a:prstGeom>
          <a:solidFill>
            <a:srgbClr val="D5CC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C9C01D5-C0EB-28E7-2119-95545CD19512}"/>
              </a:ext>
            </a:extLst>
          </p:cNvPr>
          <p:cNvSpPr txBox="1"/>
          <p:nvPr/>
        </p:nvSpPr>
        <p:spPr>
          <a:xfrm>
            <a:off x="5970550" y="4098959"/>
            <a:ext cx="915912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spcAft>
                <a:spcPts val="800"/>
              </a:spcAft>
            </a:pPr>
            <a:r>
              <a:rPr lang="en-GB" sz="1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</a:t>
            </a:r>
          </a:p>
        </p:txBody>
      </p:sp>
    </p:spTree>
    <p:extLst>
      <p:ext uri="{BB962C8B-B14F-4D97-AF65-F5344CB8AC3E}">
        <p14:creationId xmlns:p14="http://schemas.microsoft.com/office/powerpoint/2010/main" val="4130392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 Rounded MT Bold</vt:lpstr>
      <vt:lpstr>Calibri</vt:lpstr>
      <vt:lpstr>Office Theme</vt:lpstr>
      <vt:lpstr>PowerPoint Presentation</vt:lpstr>
    </vt:vector>
  </TitlesOfParts>
  <Company>Sciensus Pharma Services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Eve Sandle</dc:creator>
  <cp:lastModifiedBy>Eve Sandle</cp:lastModifiedBy>
  <cp:revision>1</cp:revision>
  <dcterms:created xsi:type="dcterms:W3CDTF">2026-06-16T10:09:48Z</dcterms:created>
  <dcterms:modified xsi:type="dcterms:W3CDTF">2026-06-16T10:10:24Z</dcterms:modified>
</cp:coreProperties>
</file>